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2" d="100"/>
          <a:sy n="62" d="100"/>
        </p:scale>
        <p:origin x="252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eli Hutchinson" userId="33f3ba76-c6e0-4fd3-a528-38cfca7d2b6f" providerId="ADAL" clId="{CB63C16A-F8BB-4B1B-8D29-5E3625B62A6B}"/>
    <pc:docChg chg="modSld">
      <pc:chgData name="Keeli Hutchinson" userId="33f3ba76-c6e0-4fd3-a528-38cfca7d2b6f" providerId="ADAL" clId="{CB63C16A-F8BB-4B1B-8D29-5E3625B62A6B}" dt="2024-09-11T09:35:46.207" v="15" actId="20577"/>
      <pc:docMkLst>
        <pc:docMk/>
      </pc:docMkLst>
      <pc:sldChg chg="modSp mod">
        <pc:chgData name="Keeli Hutchinson" userId="33f3ba76-c6e0-4fd3-a528-38cfca7d2b6f" providerId="ADAL" clId="{CB63C16A-F8BB-4B1B-8D29-5E3625B62A6B}" dt="2024-09-11T09:33:36.505" v="14" actId="20577"/>
        <pc:sldMkLst>
          <pc:docMk/>
          <pc:sldMk cId="1179948274" sldId="256"/>
        </pc:sldMkLst>
        <pc:spChg chg="mod">
          <ac:chgData name="Keeli Hutchinson" userId="33f3ba76-c6e0-4fd3-a528-38cfca7d2b6f" providerId="ADAL" clId="{CB63C16A-F8BB-4B1B-8D29-5E3625B62A6B}" dt="2024-09-11T09:33:36.505" v="14" actId="20577"/>
          <ac:spMkLst>
            <pc:docMk/>
            <pc:sldMk cId="1179948274" sldId="256"/>
            <ac:spMk id="7" creationId="{22BDEDD9-71FA-060F-2014-C0C4351ABC38}"/>
          </ac:spMkLst>
        </pc:spChg>
        <pc:picChg chg="mod">
          <ac:chgData name="Keeli Hutchinson" userId="33f3ba76-c6e0-4fd3-a528-38cfca7d2b6f" providerId="ADAL" clId="{CB63C16A-F8BB-4B1B-8D29-5E3625B62A6B}" dt="2024-09-06T14:54:23.489" v="2" actId="1076"/>
          <ac:picMkLst>
            <pc:docMk/>
            <pc:sldMk cId="1179948274" sldId="256"/>
            <ac:picMk id="9" creationId="{8712182B-73F7-9D99-45A7-8CF88BB2990A}"/>
          </ac:picMkLst>
        </pc:picChg>
      </pc:sldChg>
      <pc:sldChg chg="modSp mod">
        <pc:chgData name="Keeli Hutchinson" userId="33f3ba76-c6e0-4fd3-a528-38cfca7d2b6f" providerId="ADAL" clId="{CB63C16A-F8BB-4B1B-8D29-5E3625B62A6B}" dt="2024-09-11T09:35:46.207" v="15" actId="20577"/>
        <pc:sldMkLst>
          <pc:docMk/>
          <pc:sldMk cId="4055335337" sldId="257"/>
        </pc:sldMkLst>
        <pc:spChg chg="mod">
          <ac:chgData name="Keeli Hutchinson" userId="33f3ba76-c6e0-4fd3-a528-38cfca7d2b6f" providerId="ADAL" clId="{CB63C16A-F8BB-4B1B-8D29-5E3625B62A6B}" dt="2024-09-11T09:35:46.207" v="15" actId="20577"/>
          <ac:spMkLst>
            <pc:docMk/>
            <pc:sldMk cId="4055335337" sldId="257"/>
            <ac:spMk id="3" creationId="{E4CD26A8-BC47-9806-2B45-8291FB4EC503}"/>
          </ac:spMkLst>
        </pc:spChg>
      </pc:sldChg>
    </pc:docChg>
  </pc:docChgLst>
  <pc:docChgLst>
    <pc:chgData name="Keeli Hutchinson" userId="33f3ba76-c6e0-4fd3-a528-38cfca7d2b6f" providerId="ADAL" clId="{D3546BA2-6701-4D12-A132-3EAD54CB3D39}"/>
    <pc:docChg chg="undo custSel addSld modSld">
      <pc:chgData name="Keeli Hutchinson" userId="33f3ba76-c6e0-4fd3-a528-38cfca7d2b6f" providerId="ADAL" clId="{D3546BA2-6701-4D12-A132-3EAD54CB3D39}" dt="2025-09-05T13:39:57.599" v="3981" actId="20577"/>
      <pc:docMkLst>
        <pc:docMk/>
      </pc:docMkLst>
      <pc:sldChg chg="delSp modSp mod">
        <pc:chgData name="Keeli Hutchinson" userId="33f3ba76-c6e0-4fd3-a528-38cfca7d2b6f" providerId="ADAL" clId="{D3546BA2-6701-4D12-A132-3EAD54CB3D39}" dt="2025-09-05T12:06:01.164" v="1083" actId="33524"/>
        <pc:sldMkLst>
          <pc:docMk/>
          <pc:sldMk cId="1179948274" sldId="256"/>
        </pc:sldMkLst>
        <pc:spChg chg="mod">
          <ac:chgData name="Keeli Hutchinson" userId="33f3ba76-c6e0-4fd3-a528-38cfca7d2b6f" providerId="ADAL" clId="{D3546BA2-6701-4D12-A132-3EAD54CB3D39}" dt="2025-09-05T12:06:01.164" v="1083" actId="33524"/>
          <ac:spMkLst>
            <pc:docMk/>
            <pc:sldMk cId="1179948274" sldId="256"/>
            <ac:spMk id="7" creationId="{22BDEDD9-71FA-060F-2014-C0C4351ABC38}"/>
          </ac:spMkLst>
        </pc:spChg>
        <pc:picChg chg="del mod">
          <ac:chgData name="Keeli Hutchinson" userId="33f3ba76-c6e0-4fd3-a528-38cfca7d2b6f" providerId="ADAL" clId="{D3546BA2-6701-4D12-A132-3EAD54CB3D39}" dt="2025-09-05T12:05:32.618" v="1078" actId="478"/>
          <ac:picMkLst>
            <pc:docMk/>
            <pc:sldMk cId="1179948274" sldId="256"/>
            <ac:picMk id="9" creationId="{8712182B-73F7-9D99-45A7-8CF88BB2990A}"/>
          </ac:picMkLst>
        </pc:picChg>
      </pc:sldChg>
      <pc:sldChg chg="addSp delSp modSp mod">
        <pc:chgData name="Keeli Hutchinson" userId="33f3ba76-c6e0-4fd3-a528-38cfca7d2b6f" providerId="ADAL" clId="{D3546BA2-6701-4D12-A132-3EAD54CB3D39}" dt="2025-09-05T13:39:57.599" v="3981" actId="20577"/>
        <pc:sldMkLst>
          <pc:docMk/>
          <pc:sldMk cId="4055335337" sldId="257"/>
        </pc:sldMkLst>
        <pc:spChg chg="add mod">
          <ac:chgData name="Keeli Hutchinson" userId="33f3ba76-c6e0-4fd3-a528-38cfca7d2b6f" providerId="ADAL" clId="{D3546BA2-6701-4D12-A132-3EAD54CB3D39}" dt="2025-09-05T12:04:58.007" v="1071"/>
          <ac:spMkLst>
            <pc:docMk/>
            <pc:sldMk cId="4055335337" sldId="257"/>
            <ac:spMk id="2" creationId="{9F57340C-9A05-B61D-D0DE-0A5F4D4334CD}"/>
          </ac:spMkLst>
        </pc:spChg>
        <pc:spChg chg="mod">
          <ac:chgData name="Keeli Hutchinson" userId="33f3ba76-c6e0-4fd3-a528-38cfca7d2b6f" providerId="ADAL" clId="{D3546BA2-6701-4D12-A132-3EAD54CB3D39}" dt="2025-09-05T12:29:55.387" v="3097" actId="14100"/>
          <ac:spMkLst>
            <pc:docMk/>
            <pc:sldMk cId="4055335337" sldId="257"/>
            <ac:spMk id="3" creationId="{E4CD26A8-BC47-9806-2B45-8291FB4EC503}"/>
          </ac:spMkLst>
        </pc:spChg>
        <pc:spChg chg="add mod">
          <ac:chgData name="Keeli Hutchinson" userId="33f3ba76-c6e0-4fd3-a528-38cfca7d2b6f" providerId="ADAL" clId="{D3546BA2-6701-4D12-A132-3EAD54CB3D39}" dt="2025-09-05T13:39:57.599" v="3981" actId="20577"/>
          <ac:spMkLst>
            <pc:docMk/>
            <pc:sldMk cId="4055335337" sldId="257"/>
            <ac:spMk id="4" creationId="{A3BA1671-5886-6F98-12CF-5BA6ADA89D95}"/>
          </ac:spMkLst>
        </pc:spChg>
        <pc:picChg chg="del mod">
          <ac:chgData name="Keeli Hutchinson" userId="33f3ba76-c6e0-4fd3-a528-38cfca7d2b6f" providerId="ADAL" clId="{D3546BA2-6701-4D12-A132-3EAD54CB3D39}" dt="2025-09-05T12:19:41.408" v="1910" actId="21"/>
          <ac:picMkLst>
            <pc:docMk/>
            <pc:sldMk cId="4055335337" sldId="257"/>
            <ac:picMk id="5" creationId="{C7A7813B-89DD-815C-2106-FA6784A444AE}"/>
          </ac:picMkLst>
        </pc:picChg>
        <pc:picChg chg="add del mod">
          <ac:chgData name="Keeli Hutchinson" userId="33f3ba76-c6e0-4fd3-a528-38cfca7d2b6f" providerId="ADAL" clId="{D3546BA2-6701-4D12-A132-3EAD54CB3D39}" dt="2025-09-05T12:07:59.848" v="1143" actId="478"/>
          <ac:picMkLst>
            <pc:docMk/>
            <pc:sldMk cId="4055335337" sldId="257"/>
            <ac:picMk id="6" creationId="{BED3ED34-82DD-EDDC-939B-6AB7946D4F46}"/>
          </ac:picMkLst>
        </pc:picChg>
        <pc:picChg chg="add mod">
          <ac:chgData name="Keeli Hutchinson" userId="33f3ba76-c6e0-4fd3-a528-38cfca7d2b6f" providerId="ADAL" clId="{D3546BA2-6701-4D12-A132-3EAD54CB3D39}" dt="2025-09-05T12:16:38.282" v="1694" actId="1076"/>
          <ac:picMkLst>
            <pc:docMk/>
            <pc:sldMk cId="4055335337" sldId="257"/>
            <ac:picMk id="7" creationId="{563DA628-7EAA-65D3-55D6-889DC51B6A55}"/>
          </ac:picMkLst>
        </pc:picChg>
        <pc:picChg chg="mod modCrop">
          <ac:chgData name="Keeli Hutchinson" userId="33f3ba76-c6e0-4fd3-a528-38cfca7d2b6f" providerId="ADAL" clId="{D3546BA2-6701-4D12-A132-3EAD54CB3D39}" dt="2025-09-05T12:29:59.602" v="3098" actId="1076"/>
          <ac:picMkLst>
            <pc:docMk/>
            <pc:sldMk cId="4055335337" sldId="257"/>
            <ac:picMk id="10" creationId="{641A90D4-2F8D-5C61-12EF-0672930B278D}"/>
          </ac:picMkLst>
        </pc:picChg>
      </pc:sldChg>
      <pc:sldChg chg="addSp delSp modSp new mod">
        <pc:chgData name="Keeli Hutchinson" userId="33f3ba76-c6e0-4fd3-a528-38cfca7d2b6f" providerId="ADAL" clId="{D3546BA2-6701-4D12-A132-3EAD54CB3D39}" dt="2025-09-05T13:10:37.137" v="3978" actId="1076"/>
        <pc:sldMkLst>
          <pc:docMk/>
          <pc:sldMk cId="2217032865" sldId="258"/>
        </pc:sldMkLst>
        <pc:spChg chg="del">
          <ac:chgData name="Keeli Hutchinson" userId="33f3ba76-c6e0-4fd3-a528-38cfca7d2b6f" providerId="ADAL" clId="{D3546BA2-6701-4D12-A132-3EAD54CB3D39}" dt="2025-09-05T12:19:13.968" v="1903" actId="478"/>
          <ac:spMkLst>
            <pc:docMk/>
            <pc:sldMk cId="2217032865" sldId="258"/>
            <ac:spMk id="2" creationId="{11E845E1-E0A3-8B23-567F-A8F30798230E}"/>
          </ac:spMkLst>
        </pc:spChg>
        <pc:spChg chg="del">
          <ac:chgData name="Keeli Hutchinson" userId="33f3ba76-c6e0-4fd3-a528-38cfca7d2b6f" providerId="ADAL" clId="{D3546BA2-6701-4D12-A132-3EAD54CB3D39}" dt="2025-09-05T12:19:14.988" v="1904" actId="478"/>
          <ac:spMkLst>
            <pc:docMk/>
            <pc:sldMk cId="2217032865" sldId="258"/>
            <ac:spMk id="3" creationId="{15EB75EC-6C87-572F-0788-BE629AD6057C}"/>
          </ac:spMkLst>
        </pc:spChg>
        <pc:spChg chg="add mod">
          <ac:chgData name="Keeli Hutchinson" userId="33f3ba76-c6e0-4fd3-a528-38cfca7d2b6f" providerId="ADAL" clId="{D3546BA2-6701-4D12-A132-3EAD54CB3D39}" dt="2025-09-05T13:10:31.456" v="3977" actId="20577"/>
          <ac:spMkLst>
            <pc:docMk/>
            <pc:sldMk cId="2217032865" sldId="258"/>
            <ac:spMk id="4" creationId="{5FFF77F1-7D54-F0DA-1EC1-78F02D928813}"/>
          </ac:spMkLst>
        </pc:spChg>
        <pc:picChg chg="add mod">
          <ac:chgData name="Keeli Hutchinson" userId="33f3ba76-c6e0-4fd3-a528-38cfca7d2b6f" providerId="ADAL" clId="{D3546BA2-6701-4D12-A132-3EAD54CB3D39}" dt="2025-09-05T13:10:37.137" v="3978" actId="1076"/>
          <ac:picMkLst>
            <pc:docMk/>
            <pc:sldMk cId="2217032865" sldId="258"/>
            <ac:picMk id="5" creationId="{C7A7813B-89DD-815C-2106-FA6784A444AE}"/>
          </ac:picMkLst>
        </pc:picChg>
      </pc:sldChg>
    </pc:docChg>
  </pc:docChgLst>
  <pc:docChgLst>
    <pc:chgData name="Keeli Hutchinson" userId="33f3ba76-c6e0-4fd3-a528-38cfca7d2b6f" providerId="ADAL" clId="{DA9DEC3F-94C0-4346-AEB1-6F90A7C4C294}"/>
    <pc:docChg chg="modSld">
      <pc:chgData name="Keeli Hutchinson" userId="33f3ba76-c6e0-4fd3-a528-38cfca7d2b6f" providerId="ADAL" clId="{DA9DEC3F-94C0-4346-AEB1-6F90A7C4C294}" dt="2025-09-19T14:08:04.913" v="3" actId="20577"/>
      <pc:docMkLst>
        <pc:docMk/>
      </pc:docMkLst>
      <pc:sldChg chg="modSp mod">
        <pc:chgData name="Keeli Hutchinson" userId="33f3ba76-c6e0-4fd3-a528-38cfca7d2b6f" providerId="ADAL" clId="{DA9DEC3F-94C0-4346-AEB1-6F90A7C4C294}" dt="2025-09-19T14:08:04.913" v="3" actId="20577"/>
        <pc:sldMkLst>
          <pc:docMk/>
          <pc:sldMk cId="1179948274" sldId="256"/>
        </pc:sldMkLst>
        <pc:spChg chg="mod">
          <ac:chgData name="Keeli Hutchinson" userId="33f3ba76-c6e0-4fd3-a528-38cfca7d2b6f" providerId="ADAL" clId="{DA9DEC3F-94C0-4346-AEB1-6F90A7C4C294}" dt="2025-09-19T14:08:04.913" v="3" actId="20577"/>
          <ac:spMkLst>
            <pc:docMk/>
            <pc:sldMk cId="1179948274" sldId="256"/>
            <ac:spMk id="6" creationId="{24407F52-C3B4-A998-F1F2-43D6837BAB4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84BF096-EE7E-4294-A742-7935B93526A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4118001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4BF096-EE7E-4294-A742-7935B93526A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1770900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4BF096-EE7E-4294-A742-7935B93526A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959563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84BF096-EE7E-4294-A742-7935B93526A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3133197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84BF096-EE7E-4294-A742-7935B93526A5}" type="datetimeFigureOut">
              <a:rPr lang="en-GB" smtClean="0"/>
              <a:t>19/09/2025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1190605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84BF096-EE7E-4294-A742-7935B93526A5}" type="datetimeFigureOut">
              <a:rPr lang="en-GB" smtClean="0"/>
              <a:t>19/09/2025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3560467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4BF096-EE7E-4294-A742-7935B93526A5}" type="datetimeFigureOut">
              <a:rPr lang="en-GB" smtClean="0"/>
              <a:t>19/09/2025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856465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84BF096-EE7E-4294-A742-7935B93526A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33797575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84BF096-EE7E-4294-A742-7935B93526A5}" type="datetimeFigureOut">
              <a:rPr lang="en-GB" smtClean="0"/>
              <a:t>19/09/2025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1247037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4BF096-EE7E-4294-A742-7935B93526A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1262736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84BF096-EE7E-4294-A742-7935B93526A5}" type="datetimeFigureOut">
              <a:rPr lang="en-GB" smtClean="0"/>
              <a:t>19/09/2025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BF9CB6-F998-46F8-9C53-61CE59695517}" type="slidenum">
              <a:rPr lang="en-GB" smtClean="0"/>
              <a:t>‹#›</a:t>
            </a:fld>
            <a:endParaRPr lang="en-GB"/>
          </a:p>
        </p:txBody>
      </p:sp>
    </p:spTree>
    <p:extLst>
      <p:ext uri="{BB962C8B-B14F-4D97-AF65-F5344CB8AC3E}">
        <p14:creationId xmlns:p14="http://schemas.microsoft.com/office/powerpoint/2010/main" val="2094472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84BF096-EE7E-4294-A742-7935B93526A5}" type="datetimeFigureOut">
              <a:rPr lang="en-GB" smtClean="0"/>
              <a:t>19/09/2025</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97BF9CB6-F998-46F8-9C53-61CE59695517}" type="slidenum">
              <a:rPr lang="en-GB" smtClean="0"/>
              <a:t>‹#›</a:t>
            </a:fld>
            <a:endParaRPr lang="en-GB"/>
          </a:p>
        </p:txBody>
      </p:sp>
    </p:spTree>
    <p:extLst>
      <p:ext uri="{BB962C8B-B14F-4D97-AF65-F5344CB8AC3E}">
        <p14:creationId xmlns:p14="http://schemas.microsoft.com/office/powerpoint/2010/main" val="8783989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7AA529E-519D-2C34-0392-3B561A018663}"/>
              </a:ext>
            </a:extLst>
          </p:cNvPr>
          <p:cNvPicPr>
            <a:picLocks noChangeAspect="1"/>
          </p:cNvPicPr>
          <p:nvPr/>
        </p:nvPicPr>
        <p:blipFill>
          <a:blip r:embed="rId2"/>
          <a:stretch>
            <a:fillRect/>
          </a:stretch>
        </p:blipFill>
        <p:spPr>
          <a:xfrm>
            <a:off x="269787" y="100527"/>
            <a:ext cx="1816765" cy="1322947"/>
          </a:xfrm>
          <a:prstGeom prst="rect">
            <a:avLst/>
          </a:prstGeom>
        </p:spPr>
      </p:pic>
      <p:sp>
        <p:nvSpPr>
          <p:cNvPr id="5" name="Text Box 2">
            <a:extLst>
              <a:ext uri="{FF2B5EF4-FFF2-40B4-BE49-F238E27FC236}">
                <a16:creationId xmlns:a16="http://schemas.microsoft.com/office/drawing/2014/main" id="{749E931F-13FC-D72A-88EF-40A18D32DA94}"/>
              </a:ext>
            </a:extLst>
          </p:cNvPr>
          <p:cNvSpPr txBox="1">
            <a:spLocks noChangeArrowheads="1"/>
          </p:cNvSpPr>
          <p:nvPr/>
        </p:nvSpPr>
        <p:spPr bwMode="auto">
          <a:xfrm>
            <a:off x="2237696" y="189842"/>
            <a:ext cx="4031117" cy="1322947"/>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algn="ctr">
              <a:lnSpc>
                <a:spcPct val="115000"/>
              </a:lnSpc>
              <a:spcAft>
                <a:spcPts val="1200"/>
              </a:spcAft>
            </a:pPr>
            <a:r>
              <a:rPr lang="en-GB" sz="1100" b="1" dirty="0">
                <a:effectLst/>
                <a:latin typeface="Montserrat" panose="00000500000000000000" pitchFamily="2" charset="0"/>
                <a:ea typeface="Calibri" panose="020F0502020204030204" pitchFamily="34" charset="0"/>
                <a:cs typeface="Times New Roman" panose="02020603050405020304" pitchFamily="18" charset="0"/>
              </a:rPr>
              <a:t>‘At the heart of the Community, with the Community at its heart’</a:t>
            </a:r>
            <a:endParaRPr lang="en-GB" sz="900" dirty="0">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6" name="Text Box 2">
            <a:extLst>
              <a:ext uri="{FF2B5EF4-FFF2-40B4-BE49-F238E27FC236}">
                <a16:creationId xmlns:a16="http://schemas.microsoft.com/office/drawing/2014/main" id="{24407F52-C3B4-A998-F1F2-43D6837BAB40}"/>
              </a:ext>
            </a:extLst>
          </p:cNvPr>
          <p:cNvSpPr txBox="1">
            <a:spLocks noChangeArrowheads="1"/>
          </p:cNvSpPr>
          <p:nvPr/>
        </p:nvSpPr>
        <p:spPr bwMode="auto">
          <a:xfrm>
            <a:off x="2388840" y="762000"/>
            <a:ext cx="4031117" cy="405765"/>
          </a:xfrm>
          <a:prstGeom prst="rect">
            <a:avLst/>
          </a:prstGeom>
          <a:solidFill>
            <a:schemeClr val="bg1"/>
          </a:solidFill>
          <a:ln w="28575">
            <a:solidFill>
              <a:schemeClr val="tx1"/>
            </a:solidFill>
            <a:miter lim="800000"/>
            <a:headEnd/>
            <a:tailEnd/>
          </a:ln>
        </p:spPr>
        <p:txBody>
          <a:bodyPr rot="0" vert="horz" wrap="square" lIns="91440" tIns="45720" rIns="91440" bIns="45720" anchor="t" anchorCtr="0">
            <a:noAutofit/>
          </a:bodyPr>
          <a:lstStyle/>
          <a:p>
            <a:pPr algn="ctr">
              <a:lnSpc>
                <a:spcPct val="115000"/>
              </a:lnSpc>
              <a:spcAft>
                <a:spcPts val="1200"/>
              </a:spcAft>
            </a:pPr>
            <a:r>
              <a:rPr lang="en-GB" dirty="0">
                <a:ln w="9525" cap="rnd" cmpd="thickThin" algn="ctr">
                  <a:solidFill>
                    <a:srgbClr val="0C3256"/>
                  </a:solidFill>
                  <a:prstDash val="solid"/>
                  <a:bevel/>
                </a:ln>
                <a:effectLst/>
                <a:latin typeface="Montserrat" panose="00000500000000000000" pitchFamily="2" charset="0"/>
                <a:ea typeface="Calibri" panose="020F0502020204030204" pitchFamily="34" charset="0"/>
                <a:cs typeface="Times New Roman" panose="02020603050405020304" pitchFamily="18" charset="0"/>
              </a:rPr>
              <a:t>Newsletter 1- 5</a:t>
            </a:r>
            <a:r>
              <a:rPr lang="en-GB" baseline="30000" dirty="0">
                <a:ln w="9525" cap="rnd" cmpd="thickThin" algn="ctr">
                  <a:solidFill>
                    <a:srgbClr val="0C3256"/>
                  </a:solidFill>
                  <a:prstDash val="solid"/>
                  <a:bevel/>
                </a:ln>
                <a:effectLst/>
                <a:latin typeface="Montserrat" panose="00000500000000000000" pitchFamily="2" charset="0"/>
                <a:ea typeface="Calibri" panose="020F0502020204030204" pitchFamily="34" charset="0"/>
                <a:cs typeface="Times New Roman" panose="02020603050405020304" pitchFamily="18" charset="0"/>
              </a:rPr>
              <a:t>th</a:t>
            </a:r>
            <a:r>
              <a:rPr lang="en-GB" dirty="0">
                <a:ln w="9525" cap="rnd" cmpd="thickThin" algn="ctr">
                  <a:solidFill>
                    <a:srgbClr val="0C3256"/>
                  </a:solidFill>
                  <a:prstDash val="solid"/>
                  <a:bevel/>
                </a:ln>
                <a:effectLst/>
                <a:latin typeface="Montserrat" panose="00000500000000000000" pitchFamily="2" charset="0"/>
                <a:ea typeface="Calibri" panose="020F0502020204030204" pitchFamily="34" charset="0"/>
                <a:cs typeface="Times New Roman" panose="02020603050405020304" pitchFamily="18" charset="0"/>
              </a:rPr>
              <a:t> September 2025</a:t>
            </a:r>
            <a:endParaRPr lang="en-GB" sz="700" dirty="0">
              <a:effectLst/>
              <a:latin typeface="Montserrat" panose="00000500000000000000" pitchFamily="2"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22BDEDD9-71FA-060F-2014-C0C4351ABC38}"/>
              </a:ext>
            </a:extLst>
          </p:cNvPr>
          <p:cNvSpPr txBox="1"/>
          <p:nvPr/>
        </p:nvSpPr>
        <p:spPr>
          <a:xfrm>
            <a:off x="166060" y="1403098"/>
            <a:ext cx="6525880" cy="7740902"/>
          </a:xfrm>
          <a:prstGeom prst="rect">
            <a:avLst/>
          </a:prstGeom>
          <a:noFill/>
        </p:spPr>
        <p:txBody>
          <a:bodyPr wrap="square" rtlCol="0">
            <a:spAutoFit/>
          </a:bodyPr>
          <a:lstStyle/>
          <a:p>
            <a:pPr>
              <a:lnSpc>
                <a:spcPct val="115000"/>
              </a:lnSpc>
              <a:spcAft>
                <a:spcPts val="600"/>
              </a:spcAft>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Dear Parents/Carers,</a:t>
            </a:r>
            <a:endParaRPr lang="en-GB" sz="1200" dirty="0">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spcBef>
                <a:spcPts val="1200"/>
              </a:spcBef>
            </a:pPr>
            <a:r>
              <a:rPr lang="en-GB" sz="1200" b="1" kern="0" spc="-75" dirty="0">
                <a:solidFill>
                  <a:srgbClr val="009999"/>
                </a:solidFill>
                <a:effectLst/>
                <a:latin typeface="Montserrat" panose="00000500000000000000" pitchFamily="2" charset="0"/>
                <a:ea typeface="Times New Roman" panose="02020603050405020304" pitchFamily="18" charset="0"/>
              </a:rPr>
              <a:t>We’re back! </a:t>
            </a: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What a brilliant two days we have had!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It is so lovely to have the children back in school after their summer break and we have all been so impressed with the enthusiastic and focused start to learning that we have seen. </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On behalf of the whole school community, I hope you enjoyed a restful and relaxing summer making lots of memories. The first day back at school is one of my favourite days  of the year. I love seeing the children coming into school that first morning with shiny shoes, new school uniform and a spring in their step. </a:t>
            </a: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A big thank you to all the Ingham school staff who have prepared their classrooms and worked hard to ensure the children have had a settled start back at school.  </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Our new children in Willow class have all settled so well; they have been amazing. It has also been lovely to see the Y6 Buddies visiting their counterparts in Willow Class and supporting them in their first days at school.   </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If </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you are new to our faces, then a very warm welcome – we are glad you are joining us! It is also great to welcome back familiar faces and we are really looking forward to the year ahead. In a few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weeks</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we will be taking Oak Class on a residential visit to Castleton. Other classes are planning visits and visitors throughout the year</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 which you will hear more about in the future. </a:t>
            </a:r>
          </a:p>
          <a:p>
            <a:pPr>
              <a:lnSpc>
                <a:spcPct val="115000"/>
              </a:lnSpc>
            </a:pPr>
            <a:endParaRPr lang="en-GB" sz="1200" b="1" dirty="0">
              <a:solidFill>
                <a:srgbClr val="009999"/>
              </a:solidFill>
              <a:latin typeface="Montserrat" panose="00000500000000000000" pitchFamily="2" charset="0"/>
              <a:cs typeface="Times New Roman" panose="02020603050405020304" pitchFamily="18" charset="0"/>
            </a:endParaRPr>
          </a:p>
          <a:p>
            <a:pPr marL="0" indent="0">
              <a:lnSpc>
                <a:spcPct val="115000"/>
              </a:lnSpc>
              <a:spcBef>
                <a:spcPts val="0"/>
              </a:spcBef>
              <a:buNone/>
            </a:pPr>
            <a:r>
              <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School uniform</a:t>
            </a: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This is very important to us. On PE days children can come dressed in their PE clothes-be aware of the changing weather as children will need to be in these clothes all day, whatever the weather. </a:t>
            </a:r>
          </a:p>
          <a:p>
            <a:pPr marL="0" indent="0">
              <a:lnSpc>
                <a:spcPct val="115000"/>
              </a:lnSpc>
              <a:spcBef>
                <a:spcPts val="0"/>
              </a:spcBef>
              <a:buNone/>
            </a:pPr>
            <a:r>
              <a:rPr lang="en-GB" sz="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Black shoes should </a:t>
            </a: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be worn with school uniform-not trainers.  </a:t>
            </a: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Please remember that all hair that is long enough to be tied back should be tied back. It helps reduce the spread of headlice and it discourages children from touching their own or others’ hair.  Also remember coats for rainy days. </a:t>
            </a:r>
          </a:p>
          <a:p>
            <a:pPr marL="0" indent="0">
              <a:lnSpc>
                <a:spcPct val="115000"/>
              </a:lnSpc>
              <a:spcBef>
                <a:spcPts val="0"/>
              </a:spcBef>
              <a:buNone/>
            </a:pPr>
            <a:r>
              <a:rPr lang="en-GB" sz="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rPr>
              <a:t>A final reminder to put names on everything so that if something is lost, it can be returned to the correct owner-thank you for your support with this. </a:t>
            </a:r>
          </a:p>
          <a:p>
            <a:pPr marL="0" indent="0">
              <a:lnSpc>
                <a:spcPct val="115000"/>
              </a:lnSpc>
              <a:spcBef>
                <a:spcPts val="0"/>
              </a:spcBef>
              <a:buNone/>
            </a:pPr>
            <a:endParaRPr lang="en-GB" sz="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School Website</a:t>
            </a: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There is lots of information about your child’s learning on our website. Please do take the time to have a look at it. </a:t>
            </a:r>
            <a:endParaRPr lang="en-GB" sz="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endParaRPr>
          </a:p>
          <a:p>
            <a:pPr>
              <a:lnSpc>
                <a:spcPct val="115000"/>
              </a:lnSpc>
            </a:pPr>
            <a:endParaRPr lang="en-GB" sz="1200" b="1" dirty="0">
              <a:solidFill>
                <a:srgbClr val="009999"/>
              </a:solidFill>
              <a:latin typeface="Montserrat" panose="00000500000000000000" pitchFamily="2" charset="0"/>
              <a:cs typeface="Times New Roman" panose="02020603050405020304" pitchFamily="18" charset="0"/>
            </a:endParaRPr>
          </a:p>
        </p:txBody>
      </p:sp>
    </p:spTree>
    <p:extLst>
      <p:ext uri="{BB962C8B-B14F-4D97-AF65-F5344CB8AC3E}">
        <p14:creationId xmlns:p14="http://schemas.microsoft.com/office/powerpoint/2010/main" val="11799482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CD26A8-BC47-9806-2B45-8291FB4EC503}"/>
              </a:ext>
            </a:extLst>
          </p:cNvPr>
          <p:cNvSpPr>
            <a:spLocks noGrp="1"/>
          </p:cNvSpPr>
          <p:nvPr>
            <p:ph idx="1"/>
          </p:nvPr>
        </p:nvSpPr>
        <p:spPr>
          <a:xfrm>
            <a:off x="281540" y="404724"/>
            <a:ext cx="6281918" cy="1471740"/>
          </a:xfrm>
        </p:spPr>
        <p:txBody>
          <a:bodyPr>
            <a:normAutofit fontScale="92500"/>
          </a:bodyPr>
          <a:lstStyle/>
          <a:p>
            <a:pPr marL="0" indent="0">
              <a:lnSpc>
                <a:spcPct val="115000"/>
              </a:lnSpc>
              <a:buNone/>
            </a:pPr>
            <a:r>
              <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ParentPay</a:t>
            </a:r>
            <a:r>
              <a:rPr lang="en-GB" sz="1200" b="0"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 </a:t>
            </a:r>
            <a:endPar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endParaRPr>
          </a:p>
          <a:p>
            <a:pPr marL="0" indent="0">
              <a:lnSpc>
                <a:spcPct val="115000"/>
              </a:lnSpc>
              <a:spcAft>
                <a:spcPts val="1200"/>
              </a:spcAft>
              <a:buNone/>
            </a:pPr>
            <a:r>
              <a:rPr lang="en-GB" sz="1200" b="1"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 operate a cashless system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and so all payments for trips, visitors or other events will be made through ParentPay.</a:t>
            </a:r>
            <a:r>
              <a:rPr lang="en-GB" sz="1200" dirty="0">
                <a:latin typeface="Montserrat" panose="00000500000000000000" pitchFamily="2" charset="0"/>
                <a:ea typeface="Calibri" panose="020F0502020204030204" pitchFamily="34" charset="0"/>
                <a:cs typeface="Times New Roman" panose="02020603050405020304" pitchFamily="18" charset="0"/>
              </a:rPr>
              <a:t> </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Those of you who are already on this system will not need to do anything, all children have been progressed up to their new year group.  New parents have all been contacted separately with instructions on how to register. </a:t>
            </a:r>
            <a:endParaRPr lang="en-GB" sz="1200" b="1" dirty="0">
              <a:solidFill>
                <a:srgbClr val="000000"/>
              </a:solidFill>
              <a:latin typeface="Montserrat" panose="00000500000000000000" pitchFamily="2" charset="0"/>
              <a:ea typeface="Calibri" panose="020F0502020204030204" pitchFamily="34" charset="0"/>
              <a:cs typeface="Times New Roman" panose="02020603050405020304" pitchFamily="18" charset="0"/>
            </a:endParaRPr>
          </a:p>
          <a:p>
            <a:pPr marL="0" indent="0">
              <a:lnSpc>
                <a:spcPct val="115000"/>
              </a:lnSpc>
              <a:spcBef>
                <a:spcPts val="0"/>
              </a:spcBef>
              <a:buNone/>
            </a:pPr>
            <a:endParaRPr lang="en-GB" sz="1200" dirty="0">
              <a:solidFill>
                <a:srgbClr val="000000"/>
              </a:solidFill>
              <a:effectLst/>
              <a:latin typeface="Montserrat" panose="00000500000000000000" pitchFamily="2" charset="0"/>
              <a:ea typeface="Times New Roman" panose="02020603050405020304" pitchFamily="18" charset="0"/>
              <a:cs typeface="Times New Roman" panose="02020603050405020304" pitchFamily="18" charset="0"/>
            </a:endParaRPr>
          </a:p>
        </p:txBody>
      </p:sp>
      <p:pic>
        <p:nvPicPr>
          <p:cNvPr id="10" name="Picture 9" descr="C:\Users\stit001\AppData\Local\Microsoft\Windows\INetCache\Content.MSO\AB58B0D1.tmp">
            <a:extLst>
              <a:ext uri="{FF2B5EF4-FFF2-40B4-BE49-F238E27FC236}">
                <a16:creationId xmlns:a16="http://schemas.microsoft.com/office/drawing/2014/main" id="{641A90D4-2F8D-5C61-12EF-0672930B278D}"/>
              </a:ext>
            </a:extLst>
          </p:cNvPr>
          <p:cNvPicPr>
            <a:picLocks noChangeAspect="1"/>
          </p:cNvPicPr>
          <p:nvPr/>
        </p:nvPicPr>
        <p:blipFill>
          <a:blip r:embed="rId2">
            <a:extLst>
              <a:ext uri="{28A0092B-C50C-407E-A947-70E740481C1C}">
                <a14:useLocalDpi xmlns:a14="http://schemas.microsoft.com/office/drawing/2010/main" val="0"/>
              </a:ext>
            </a:extLst>
          </a:blip>
          <a:srcRect b="16699"/>
          <a:stretch/>
        </p:blipFill>
        <p:spPr bwMode="auto">
          <a:xfrm>
            <a:off x="1457952" y="144257"/>
            <a:ext cx="2238375" cy="515739"/>
          </a:xfrm>
          <a:prstGeom prst="rect">
            <a:avLst/>
          </a:prstGeom>
          <a:noFill/>
          <a:ln>
            <a:noFill/>
          </a:ln>
        </p:spPr>
      </p:pic>
      <p:sp>
        <p:nvSpPr>
          <p:cNvPr id="4" name="TextBox 3">
            <a:extLst>
              <a:ext uri="{FF2B5EF4-FFF2-40B4-BE49-F238E27FC236}">
                <a16:creationId xmlns:a16="http://schemas.microsoft.com/office/drawing/2014/main" id="{A3BA1671-5886-6F98-12CF-5BA6ADA89D95}"/>
              </a:ext>
            </a:extLst>
          </p:cNvPr>
          <p:cNvSpPr txBox="1"/>
          <p:nvPr/>
        </p:nvSpPr>
        <p:spPr>
          <a:xfrm>
            <a:off x="281540" y="1431007"/>
            <a:ext cx="6390836" cy="6589817"/>
          </a:xfrm>
          <a:prstGeom prst="rect">
            <a:avLst/>
          </a:prstGeom>
          <a:noFill/>
        </p:spPr>
        <p:txBody>
          <a:bodyPr wrap="square" rtlCol="0">
            <a:spAutoFit/>
          </a:bodyPr>
          <a:lstStyle/>
          <a:p>
            <a:pPr>
              <a:lnSpc>
                <a:spcPct val="115000"/>
              </a:lnSpc>
            </a:pPr>
            <a:endParaRPr lang="en-GB" sz="1200" b="1" dirty="0">
              <a:solidFill>
                <a:srgbClr val="009999"/>
              </a:solidFill>
              <a:latin typeface="Montserrat" panose="00000500000000000000" pitchFamily="2" charset="0"/>
              <a:cs typeface="Times New Roman" panose="02020603050405020304" pitchFamily="18" charset="0"/>
            </a:endParaRPr>
          </a:p>
          <a:p>
            <a:pPr>
              <a:lnSpc>
                <a:spcPct val="115000"/>
              </a:lnSpc>
            </a:pPr>
            <a:r>
              <a:rPr lang="en-GB" sz="1200" b="1" dirty="0">
                <a:solidFill>
                  <a:srgbClr val="009999"/>
                </a:solidFill>
                <a:latin typeface="Montserrat" panose="00000500000000000000" pitchFamily="2" charset="0"/>
                <a:cs typeface="Times New Roman" panose="02020603050405020304" pitchFamily="18" charset="0"/>
              </a:rPr>
              <a:t>Communication</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Communication is a really important aspect of school life and it is something that we are constantly working hard to make as effective as possible so that you are kept up to date about the children’s learning, as well as clubs and events.  Fortnightly newsletters will be sent out on Dojo, usually on a Friday. </a:t>
            </a:r>
          </a:p>
          <a:p>
            <a:pPr>
              <a:lnSpc>
                <a:spcPct val="115000"/>
              </a:lnSpc>
            </a:pPr>
            <a:endParaRPr lang="en-GB" sz="800" dirty="0">
              <a:solidFill>
                <a:srgbClr val="000000"/>
              </a:solidFill>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Class Dojo</a:t>
            </a:r>
            <a:r>
              <a:rPr lang="en-GB" sz="1200" b="0"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rPr>
              <a:t> </a:t>
            </a:r>
            <a:endParaRPr lang="en-GB" sz="1200" b="1" dirty="0">
              <a:solidFill>
                <a:srgbClr val="009999"/>
              </a:solidFill>
              <a:effectLst/>
              <a:latin typeface="Montserrat" panose="00000500000000000000" pitchFamily="2" charset="0"/>
              <a:ea typeface="Times New Roman" panose="02020603050405020304" pitchFamily="18" charset="0"/>
              <a:cs typeface="Times New Roman" panose="02020603050405020304" pitchFamily="18" charset="0"/>
            </a:endParaRP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Class Dojo is an app-based communication tool which is used by </a:t>
            </a: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significant numbers of schools in the UK and 90% of schools in the </a:t>
            </a: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USA.  It is our main communication channel with parents.  It includes </a:t>
            </a:r>
            <a:r>
              <a:rPr lang="en-GB"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School Story</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where we will post letters and information; </a:t>
            </a:r>
            <a:r>
              <a:rPr lang="en-GB"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Class Story</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where there may be any class specific information as well as posts from your child’s class teacher about learning in your child’s class - these posts will only be visible to parents of children in that class. </a:t>
            </a:r>
          </a:p>
          <a:p>
            <a:pPr>
              <a:lnSpc>
                <a:spcPct val="115000"/>
              </a:lnSpc>
            </a:pPr>
            <a:endPar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You will also be able to </a:t>
            </a:r>
            <a:r>
              <a:rPr lang="en-GB" sz="1200" b="1" dirty="0">
                <a:solidFill>
                  <a:srgbClr val="000000"/>
                </a:solidFill>
                <a:latin typeface="Montserrat" panose="00000500000000000000" pitchFamily="2" charset="0"/>
                <a:ea typeface="Calibri" panose="020F0502020204030204" pitchFamily="34" charset="0"/>
                <a:cs typeface="Times New Roman" panose="02020603050405020304" pitchFamily="18" charset="0"/>
              </a:rPr>
              <a:t>M</a:t>
            </a:r>
            <a:r>
              <a:rPr lang="en-GB"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essage</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your child’s class teacher or the school office on Class Dojo.  Please note that teachers will only open and respond to messages on Class Dojo between 8am and 5pm on school days. They will not be able to open messages during teaching sessions (9am until midday and 1pm until 3:30pm) as they will be teaching the children in their class. Messages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sent during evenings and weekends will </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not be looked at </a:t>
            </a:r>
            <a:r>
              <a:rPr lang="en-GB" sz="120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by </a:t>
            </a:r>
            <a:r>
              <a:rPr lang="en-GB" sz="1200">
                <a:solidFill>
                  <a:srgbClr val="000000"/>
                </a:solidFill>
                <a:latin typeface="Montserrat" panose="00000500000000000000" pitchFamily="2" charset="0"/>
                <a:ea typeface="Calibri" panose="020F0502020204030204" pitchFamily="34" charset="0"/>
                <a:cs typeface="Times New Roman" panose="02020603050405020304" pitchFamily="18" charset="0"/>
              </a:rPr>
              <a:t>class teachers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or the school office.</a:t>
            </a:r>
          </a:p>
          <a:p>
            <a:pPr>
              <a:lnSpc>
                <a:spcPct val="115000"/>
              </a:lnSpc>
            </a:pPr>
            <a:endPar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b="1"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If you have an urgent message during an evening or weekend, please message myself on Class Dojo</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 </a:t>
            </a:r>
          </a:p>
          <a:p>
            <a:pPr>
              <a:lnSpc>
                <a:spcPct val="115000"/>
              </a:lnSpc>
            </a:pPr>
            <a:endPar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Please remember that all messages that may be urgent during the school day i.e. changes to who is collecting your child or if you are delayed/stuck in traffic should only </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be communicated by telephone </a:t>
            </a: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by calling 01522 730244. Please leave a message as these messages are checked regularly. </a:t>
            </a:r>
          </a:p>
          <a:p>
            <a:pPr>
              <a:lnSpc>
                <a:spcPct val="115000"/>
              </a:lnSpc>
            </a:pPr>
            <a:endParaRPr lang="en-GB" sz="1200" dirty="0">
              <a:effectLst/>
              <a:latin typeface="Montserrat" panose="00000500000000000000" pitchFamily="2" charset="0"/>
              <a:ea typeface="Calibri" panose="020F050202020403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563DA628-7EAA-65D3-55D6-889DC51B6A55}"/>
              </a:ext>
            </a:extLst>
          </p:cNvPr>
          <p:cNvPicPr>
            <a:picLocks noChangeAspect="1"/>
          </p:cNvPicPr>
          <p:nvPr/>
        </p:nvPicPr>
        <p:blipFill>
          <a:blip r:embed="rId3"/>
          <a:stretch>
            <a:fillRect/>
          </a:stretch>
        </p:blipFill>
        <p:spPr>
          <a:xfrm>
            <a:off x="5447808" y="2590116"/>
            <a:ext cx="1089523" cy="856977"/>
          </a:xfrm>
          <a:prstGeom prst="rect">
            <a:avLst/>
          </a:prstGeom>
        </p:spPr>
      </p:pic>
    </p:spTree>
    <p:extLst>
      <p:ext uri="{BB962C8B-B14F-4D97-AF65-F5344CB8AC3E}">
        <p14:creationId xmlns:p14="http://schemas.microsoft.com/office/powerpoint/2010/main" val="40553353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FFF77F1-7D54-F0DA-1EC1-78F02D928813}"/>
              </a:ext>
            </a:extLst>
          </p:cNvPr>
          <p:cNvSpPr txBox="1"/>
          <p:nvPr/>
        </p:nvSpPr>
        <p:spPr>
          <a:xfrm>
            <a:off x="166060" y="89887"/>
            <a:ext cx="6525880" cy="8230266"/>
          </a:xfrm>
          <a:prstGeom prst="rect">
            <a:avLst/>
          </a:prstGeom>
          <a:noFill/>
        </p:spPr>
        <p:txBody>
          <a:bodyPr wrap="square" rtlCol="0">
            <a:spAutoFit/>
          </a:bodyPr>
          <a:lstStyle/>
          <a:p>
            <a:pPr>
              <a:lnSpc>
                <a:spcPct val="115000"/>
              </a:lnSpc>
            </a:pPr>
            <a:endParaRPr lang="en-GB" sz="1200" b="1" dirty="0">
              <a:solidFill>
                <a:srgbClr val="009999"/>
              </a:solidFill>
              <a:latin typeface="Montserrat" panose="00000500000000000000" pitchFamily="2" charset="0"/>
              <a:cs typeface="Times New Roman" panose="02020603050405020304" pitchFamily="18" charset="0"/>
            </a:endParaRPr>
          </a:p>
          <a:p>
            <a:pPr>
              <a:lnSpc>
                <a:spcPct val="115000"/>
              </a:lnSpc>
            </a:pPr>
            <a:r>
              <a:rPr lang="en-GB" sz="1200" b="1" dirty="0">
                <a:solidFill>
                  <a:srgbClr val="009999"/>
                </a:solidFill>
                <a:latin typeface="Montserrat" panose="00000500000000000000" pitchFamily="2" charset="0"/>
                <a:cs typeface="Times New Roman" panose="02020603050405020304" pitchFamily="18" charset="0"/>
              </a:rPr>
              <a:t>Staffing</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 are thrilled to welcome Mrs </a:t>
            </a:r>
            <a:r>
              <a:rPr lang="en-GB" sz="1200" dirty="0" err="1">
                <a:solidFill>
                  <a:srgbClr val="000000"/>
                </a:solidFill>
                <a:latin typeface="Montserrat" panose="00000500000000000000" pitchFamily="2" charset="0"/>
                <a:ea typeface="Calibri" panose="020F0502020204030204" pitchFamily="34" charset="0"/>
                <a:cs typeface="Times New Roman" panose="02020603050405020304" pitchFamily="18" charset="0"/>
              </a:rPr>
              <a:t>Battrawden</a:t>
            </a: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 (Mrs B) who will be teaching our new EYFS children on Thursdays and Fridays in Willow class. (Mrs Peacock will continue to teach in Willow class Monday-Wednesday.)</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 also welcome Mrs Pimm who will be teaching the children in Rowan class (Y1/2) this year. </a:t>
            </a: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 hope that they will both enjoy being a part of the Ingham School family. Please make sure you say hello to them at the end of the day if you see them at the school gate. </a:t>
            </a:r>
          </a:p>
          <a:p>
            <a:pPr>
              <a:lnSpc>
                <a:spcPct val="115000"/>
              </a:lnSpc>
            </a:pPr>
            <a:endPar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dirty="0">
                <a:solidFill>
                  <a:srgbClr val="000000"/>
                </a:solidFill>
                <a:latin typeface="Montserrat" panose="00000500000000000000" pitchFamily="2" charset="0"/>
                <a:ea typeface="Calibri" panose="020F0502020204030204" pitchFamily="34" charset="0"/>
                <a:cs typeface="Times New Roman" panose="02020603050405020304" pitchFamily="18" charset="0"/>
              </a:rPr>
              <a:t>We also have some very exciting news-Mrs Burrows is expecting a baby in the Spring term! Congratulations to Mr and Mrs Burrows and their little boy Jacob. We will of course keep parents updated regarding the vacancy that Mrs Burrows’ maternity leave will create, working alongside Mrs Lovett.</a:t>
            </a:r>
          </a:p>
          <a:p>
            <a:pPr>
              <a:lnSpc>
                <a:spcPct val="115000"/>
              </a:lnSpc>
            </a:pPr>
            <a:endParaRPr lang="en-GB" sz="800" dirty="0">
              <a:solidFill>
                <a:srgbClr val="000000"/>
              </a:solidFill>
              <a:latin typeface="Montserrat" panose="00000500000000000000" pitchFamily="2" charset="0"/>
              <a:ea typeface="Calibri" panose="020F0502020204030204" pitchFamily="34" charset="0"/>
              <a:cs typeface="Times New Roman" panose="02020603050405020304" pitchFamily="18" charset="0"/>
            </a:endParaRP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Please do pop and see me or catch me at the gate if you have any queries or </a:t>
            </a: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concerns. </a:t>
            </a:r>
          </a:p>
          <a:p>
            <a:pPr marL="0" indent="0">
              <a:lnSpc>
                <a:spcPct val="115000"/>
              </a:lnSpc>
              <a:spcBef>
                <a:spcPts val="0"/>
              </a:spcBef>
              <a:buNone/>
            </a:pPr>
            <a:endPar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endParaRPr>
          </a:p>
          <a:p>
            <a:pPr marL="0" indent="0">
              <a:lnSpc>
                <a:spcPct val="115000"/>
              </a:lnSpc>
              <a:spcBef>
                <a:spcPts val="0"/>
              </a:spcBef>
              <a:buNone/>
            </a:pPr>
            <a:r>
              <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rPr>
              <a:t>Have a lovely weekend. </a:t>
            </a:r>
          </a:p>
          <a:p>
            <a:pPr marL="0" indent="0">
              <a:lnSpc>
                <a:spcPct val="115000"/>
              </a:lnSpc>
              <a:spcBef>
                <a:spcPts val="0"/>
              </a:spcBef>
              <a:buNone/>
            </a:pPr>
            <a:endParaRPr lang="en-GB" sz="1200" dirty="0">
              <a:solidFill>
                <a:srgbClr val="000000"/>
              </a:solidFill>
              <a:latin typeface="Montserrat" panose="00000500000000000000" pitchFamily="2" charset="0"/>
              <a:ea typeface="Times New Roman" panose="02020603050405020304" pitchFamily="18" charset="0"/>
              <a:cs typeface="Times New Roman" panose="02020603050405020304" pitchFamily="18" charset="0"/>
            </a:endParaRPr>
          </a:p>
          <a:p>
            <a:pPr marL="0" indent="0">
              <a:lnSpc>
                <a:spcPct val="115000"/>
              </a:lnSpc>
              <a:spcAft>
                <a:spcPts val="1200"/>
              </a:spcAft>
              <a:buNone/>
            </a:pPr>
            <a:endPar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endParaRPr>
          </a:p>
          <a:p>
            <a:pPr marL="0" indent="0">
              <a:lnSpc>
                <a:spcPct val="115000"/>
              </a:lnSpc>
              <a:spcBef>
                <a:spcPts val="0"/>
              </a:spcBef>
              <a:buNone/>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Mrs Hutchinson</a:t>
            </a:r>
          </a:p>
          <a:p>
            <a:pPr marL="0" indent="0">
              <a:lnSpc>
                <a:spcPct val="115000"/>
              </a:lnSpc>
              <a:spcBef>
                <a:spcPts val="0"/>
              </a:spcBef>
              <a:buNone/>
            </a:pPr>
            <a:r>
              <a:rPr lang="en-GB" sz="1200" dirty="0">
                <a:solidFill>
                  <a:srgbClr val="000000"/>
                </a:solidFill>
                <a:effectLst/>
                <a:latin typeface="Montserrat" panose="00000500000000000000" pitchFamily="2" charset="0"/>
                <a:ea typeface="Calibri" panose="020F0502020204030204" pitchFamily="34" charset="0"/>
                <a:cs typeface="Times New Roman" panose="02020603050405020304" pitchFamily="18" charset="0"/>
              </a:rPr>
              <a:t>Headteacher</a:t>
            </a:r>
            <a:endParaRPr lang="en-GB" sz="1200" dirty="0">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endParaRPr lang="en-GB" sz="1200" dirty="0">
              <a:effectLst/>
              <a:latin typeface="Montserrat" panose="00000500000000000000" pitchFamily="2" charset="0"/>
              <a:ea typeface="Calibri" panose="020F0502020204030204" pitchFamily="34" charset="0"/>
              <a:cs typeface="Times New Roman" panose="02020603050405020304" pitchFamily="18" charset="0"/>
            </a:endParaRPr>
          </a:p>
          <a:p>
            <a:pPr>
              <a:lnSpc>
                <a:spcPct val="115000"/>
              </a:lnSpc>
            </a:pPr>
            <a:r>
              <a:rPr lang="en-GB" sz="1200" b="1" dirty="0">
                <a:latin typeface="Montserrat" panose="00000500000000000000" pitchFamily="2" charset="0"/>
                <a:ea typeface="Calibri" panose="020F0502020204030204" pitchFamily="34" charset="0"/>
                <a:cs typeface="Times New Roman" panose="02020603050405020304" pitchFamily="18" charset="0"/>
              </a:rPr>
              <a:t>Diary Dates</a:t>
            </a:r>
          </a:p>
          <a:p>
            <a:pPr>
              <a:lnSpc>
                <a:spcPct val="115000"/>
              </a:lnSpc>
            </a:pPr>
            <a:r>
              <a:rPr lang="en-GB" sz="1200" dirty="0">
                <a:effectLst/>
                <a:latin typeface="Montserrat" panose="00000500000000000000" pitchFamily="2" charset="0"/>
                <a:ea typeface="Calibri" panose="020F0502020204030204" pitchFamily="34" charset="0"/>
                <a:cs typeface="Times New Roman" panose="02020603050405020304" pitchFamily="18" charset="0"/>
              </a:rPr>
              <a:t>Friday 26</a:t>
            </a:r>
            <a:r>
              <a:rPr lang="en-GB" sz="1200" baseline="30000" dirty="0">
                <a:effectLst/>
                <a:latin typeface="Montserrat" panose="00000500000000000000" pitchFamily="2" charset="0"/>
                <a:ea typeface="Calibri" panose="020F0502020204030204" pitchFamily="34" charset="0"/>
                <a:cs typeface="Times New Roman" panose="02020603050405020304" pitchFamily="18" charset="0"/>
              </a:rPr>
              <a:t>th</a:t>
            </a:r>
            <a:r>
              <a:rPr lang="en-GB" sz="1200" dirty="0">
                <a:effectLst/>
                <a:latin typeface="Montserrat" panose="00000500000000000000" pitchFamily="2" charset="0"/>
                <a:ea typeface="Calibri" panose="020F0502020204030204" pitchFamily="34" charset="0"/>
                <a:cs typeface="Times New Roman" panose="02020603050405020304" pitchFamily="18" charset="0"/>
              </a:rPr>
              <a:t> September					Messy Church</a:t>
            </a:r>
          </a:p>
          <a:p>
            <a:pPr>
              <a:lnSpc>
                <a:spcPct val="115000"/>
              </a:lnSpc>
            </a:pPr>
            <a:r>
              <a:rPr lang="en-GB" sz="1200" dirty="0">
                <a:latin typeface="Montserrat" panose="00000500000000000000" pitchFamily="2" charset="0"/>
                <a:ea typeface="Calibri" panose="020F0502020204030204" pitchFamily="34" charset="0"/>
                <a:cs typeface="Times New Roman" panose="02020603050405020304" pitchFamily="18" charset="0"/>
              </a:rPr>
              <a:t>Monday 6th October-Wednesday 8</a:t>
            </a:r>
            <a:r>
              <a:rPr lang="en-GB" sz="1200" baseline="30000" dirty="0">
                <a:latin typeface="Montserrat" panose="00000500000000000000" pitchFamily="2" charset="0"/>
                <a:ea typeface="Calibri" panose="020F0502020204030204" pitchFamily="34" charset="0"/>
                <a:cs typeface="Times New Roman" panose="02020603050405020304" pitchFamily="18" charset="0"/>
              </a:rPr>
              <a:t>th</a:t>
            </a:r>
            <a:r>
              <a:rPr lang="en-GB" sz="1200" dirty="0">
                <a:latin typeface="Montserrat" panose="00000500000000000000" pitchFamily="2" charset="0"/>
                <a:ea typeface="Calibri" panose="020F0502020204030204" pitchFamily="34" charset="0"/>
                <a:cs typeface="Times New Roman" panose="02020603050405020304" pitchFamily="18" charset="0"/>
              </a:rPr>
              <a:t> October	Residential visit to Castleton Y5/6</a:t>
            </a:r>
          </a:p>
          <a:p>
            <a:pPr>
              <a:lnSpc>
                <a:spcPct val="115000"/>
              </a:lnSpc>
            </a:pPr>
            <a:r>
              <a:rPr lang="en-GB" sz="1200" dirty="0">
                <a:effectLst/>
                <a:latin typeface="Montserrat" panose="00000500000000000000" pitchFamily="2" charset="0"/>
                <a:ea typeface="Calibri" panose="020F0502020204030204" pitchFamily="34" charset="0"/>
                <a:cs typeface="Times New Roman" panose="02020603050405020304" pitchFamily="18" charset="0"/>
              </a:rPr>
              <a:t>Thursday 23</a:t>
            </a:r>
            <a:r>
              <a:rPr lang="en-GB" sz="1200" baseline="30000" dirty="0">
                <a:effectLst/>
                <a:latin typeface="Montserrat" panose="00000500000000000000" pitchFamily="2" charset="0"/>
                <a:ea typeface="Calibri" panose="020F0502020204030204" pitchFamily="34" charset="0"/>
                <a:cs typeface="Times New Roman" panose="02020603050405020304" pitchFamily="18" charset="0"/>
              </a:rPr>
              <a:t>rd</a:t>
            </a:r>
            <a:r>
              <a:rPr lang="en-GB" sz="1200" dirty="0">
                <a:effectLst/>
                <a:latin typeface="Montserrat" panose="00000500000000000000" pitchFamily="2" charset="0"/>
                <a:ea typeface="Calibri" panose="020F0502020204030204" pitchFamily="34" charset="0"/>
                <a:cs typeface="Times New Roman" panose="02020603050405020304" pitchFamily="18" charset="0"/>
              </a:rPr>
              <a:t> October					End of term 1</a:t>
            </a:r>
          </a:p>
          <a:p>
            <a:pPr>
              <a:lnSpc>
                <a:spcPct val="115000"/>
              </a:lnSpc>
            </a:pPr>
            <a:r>
              <a:rPr lang="en-GB" sz="1200" dirty="0">
                <a:latin typeface="Montserrat" panose="00000500000000000000" pitchFamily="2" charset="0"/>
                <a:ea typeface="Calibri" panose="020F0502020204030204" pitchFamily="34" charset="0"/>
                <a:cs typeface="Times New Roman" panose="02020603050405020304" pitchFamily="18" charset="0"/>
              </a:rPr>
              <a:t>Monday 3</a:t>
            </a:r>
            <a:r>
              <a:rPr lang="en-GB" sz="1200" baseline="30000" dirty="0">
                <a:latin typeface="Montserrat" panose="00000500000000000000" pitchFamily="2" charset="0"/>
                <a:ea typeface="Calibri" panose="020F0502020204030204" pitchFamily="34" charset="0"/>
                <a:cs typeface="Times New Roman" panose="02020603050405020304" pitchFamily="18" charset="0"/>
              </a:rPr>
              <a:t>rd</a:t>
            </a:r>
            <a:r>
              <a:rPr lang="en-GB" sz="1200" dirty="0">
                <a:latin typeface="Montserrat" panose="00000500000000000000" pitchFamily="2" charset="0"/>
                <a:ea typeface="Calibri" panose="020F0502020204030204" pitchFamily="34" charset="0"/>
                <a:cs typeface="Times New Roman" panose="02020603050405020304" pitchFamily="18" charset="0"/>
              </a:rPr>
              <a:t> November					Term 2 starts</a:t>
            </a:r>
          </a:p>
          <a:p>
            <a:pPr>
              <a:lnSpc>
                <a:spcPct val="115000"/>
              </a:lnSpc>
            </a:pPr>
            <a:r>
              <a:rPr lang="en-GB" sz="1200" dirty="0">
                <a:effectLst/>
                <a:latin typeface="Montserrat" panose="00000500000000000000" pitchFamily="2" charset="0"/>
                <a:ea typeface="Calibri" panose="020F0502020204030204" pitchFamily="34" charset="0"/>
                <a:cs typeface="Times New Roman" panose="02020603050405020304" pitchFamily="18" charset="0"/>
              </a:rPr>
              <a:t>Thursday 6</a:t>
            </a:r>
            <a:r>
              <a:rPr lang="en-GB" sz="1200" baseline="30000" dirty="0">
                <a:effectLst/>
                <a:latin typeface="Montserrat" panose="00000500000000000000" pitchFamily="2" charset="0"/>
                <a:ea typeface="Calibri" panose="020F0502020204030204" pitchFamily="34" charset="0"/>
                <a:cs typeface="Times New Roman" panose="02020603050405020304" pitchFamily="18" charset="0"/>
              </a:rPr>
              <a:t>th</a:t>
            </a:r>
            <a:r>
              <a:rPr lang="en-GB" sz="1200" dirty="0">
                <a:effectLst/>
                <a:latin typeface="Montserrat" panose="00000500000000000000" pitchFamily="2" charset="0"/>
                <a:ea typeface="Calibri" panose="020F0502020204030204" pitchFamily="34" charset="0"/>
                <a:cs typeface="Times New Roman" panose="02020603050405020304" pitchFamily="18" charset="0"/>
              </a:rPr>
              <a:t> November					11am Open morning for potential 								new EYFS starting Sept 2026</a:t>
            </a:r>
          </a:p>
          <a:p>
            <a:pPr>
              <a:lnSpc>
                <a:spcPct val="115000"/>
              </a:lnSpc>
            </a:pPr>
            <a:r>
              <a:rPr lang="en-GB" sz="1200" dirty="0">
                <a:latin typeface="Montserrat" panose="00000500000000000000" pitchFamily="2" charset="0"/>
                <a:ea typeface="Calibri" panose="020F0502020204030204" pitchFamily="34" charset="0"/>
                <a:cs typeface="Times New Roman" panose="02020603050405020304" pitchFamily="18" charset="0"/>
              </a:rPr>
              <a:t>Friday 14</a:t>
            </a:r>
            <a:r>
              <a:rPr lang="en-GB" sz="1200" baseline="30000" dirty="0">
                <a:latin typeface="Montserrat" panose="00000500000000000000" pitchFamily="2" charset="0"/>
                <a:ea typeface="Calibri" panose="020F0502020204030204" pitchFamily="34" charset="0"/>
                <a:cs typeface="Times New Roman" panose="02020603050405020304" pitchFamily="18" charset="0"/>
              </a:rPr>
              <a:t>th</a:t>
            </a:r>
            <a:r>
              <a:rPr lang="en-GB" sz="1200" dirty="0">
                <a:latin typeface="Montserrat" panose="00000500000000000000" pitchFamily="2" charset="0"/>
                <a:ea typeface="Calibri" panose="020F0502020204030204" pitchFamily="34" charset="0"/>
                <a:cs typeface="Times New Roman" panose="02020603050405020304" pitchFamily="18" charset="0"/>
              </a:rPr>
              <a:t> November					Children in Need</a:t>
            </a:r>
          </a:p>
          <a:p>
            <a:pPr>
              <a:lnSpc>
                <a:spcPct val="115000"/>
              </a:lnSpc>
            </a:pPr>
            <a:r>
              <a:rPr lang="en-GB" sz="1200" dirty="0">
                <a:effectLst/>
                <a:latin typeface="Montserrat" panose="00000500000000000000" pitchFamily="2" charset="0"/>
                <a:ea typeface="Calibri" panose="020F0502020204030204" pitchFamily="34" charset="0"/>
                <a:cs typeface="Times New Roman" panose="02020603050405020304" pitchFamily="18" charset="0"/>
              </a:rPr>
              <a:t>Thursday 20</a:t>
            </a:r>
            <a:r>
              <a:rPr lang="en-GB" sz="1200" baseline="30000" dirty="0">
                <a:effectLst/>
                <a:latin typeface="Montserrat" panose="00000500000000000000" pitchFamily="2" charset="0"/>
                <a:ea typeface="Calibri" panose="020F0502020204030204" pitchFamily="34" charset="0"/>
                <a:cs typeface="Times New Roman" panose="02020603050405020304" pitchFamily="18" charset="0"/>
              </a:rPr>
              <a:t>th</a:t>
            </a:r>
            <a:r>
              <a:rPr lang="en-GB" sz="1200" dirty="0">
                <a:effectLst/>
                <a:latin typeface="Montserrat" panose="00000500000000000000" pitchFamily="2" charset="0"/>
                <a:ea typeface="Calibri" panose="020F0502020204030204" pitchFamily="34" charset="0"/>
                <a:cs typeface="Times New Roman" panose="02020603050405020304" pitchFamily="18" charset="0"/>
              </a:rPr>
              <a:t> November				11am Open morning for potential 								new EYFS starting Sept 2026</a:t>
            </a:r>
          </a:p>
          <a:p>
            <a:pPr>
              <a:lnSpc>
                <a:spcPct val="115000"/>
              </a:lnSpc>
            </a:pPr>
            <a:r>
              <a:rPr lang="en-GB" sz="1200" dirty="0">
                <a:latin typeface="Montserrat" panose="00000500000000000000" pitchFamily="2" charset="0"/>
                <a:ea typeface="Calibri" panose="020F0502020204030204" pitchFamily="34" charset="0"/>
                <a:cs typeface="Times New Roman" panose="02020603050405020304" pitchFamily="18" charset="0"/>
              </a:rPr>
              <a:t>Friday 19</a:t>
            </a:r>
            <a:r>
              <a:rPr lang="en-GB" sz="1200" baseline="30000" dirty="0">
                <a:latin typeface="Montserrat" panose="00000500000000000000" pitchFamily="2" charset="0"/>
                <a:ea typeface="Calibri" panose="020F0502020204030204" pitchFamily="34" charset="0"/>
                <a:cs typeface="Times New Roman" panose="02020603050405020304" pitchFamily="18" charset="0"/>
              </a:rPr>
              <a:t>th</a:t>
            </a:r>
            <a:r>
              <a:rPr lang="en-GB" sz="1200" dirty="0">
                <a:latin typeface="Montserrat" panose="00000500000000000000" pitchFamily="2" charset="0"/>
                <a:ea typeface="Calibri" panose="020F0502020204030204" pitchFamily="34" charset="0"/>
                <a:cs typeface="Times New Roman" panose="02020603050405020304" pitchFamily="18" charset="0"/>
              </a:rPr>
              <a:t> December					End of term 2</a:t>
            </a:r>
          </a:p>
          <a:p>
            <a:pPr>
              <a:lnSpc>
                <a:spcPct val="115000"/>
              </a:lnSpc>
            </a:pPr>
            <a:r>
              <a:rPr lang="en-GB" sz="1200" dirty="0">
                <a:effectLst/>
                <a:latin typeface="Montserrat" panose="00000500000000000000" pitchFamily="2" charset="0"/>
                <a:ea typeface="Calibri" panose="020F0502020204030204" pitchFamily="34" charset="0"/>
                <a:cs typeface="Times New Roman" panose="02020603050405020304" pitchFamily="18" charset="0"/>
              </a:rPr>
              <a:t>Tuesday 6</a:t>
            </a:r>
            <a:r>
              <a:rPr lang="en-GB" sz="1200" baseline="30000" dirty="0">
                <a:effectLst/>
                <a:latin typeface="Montserrat" panose="00000500000000000000" pitchFamily="2" charset="0"/>
                <a:ea typeface="Calibri" panose="020F0502020204030204" pitchFamily="34" charset="0"/>
                <a:cs typeface="Times New Roman" panose="02020603050405020304" pitchFamily="18" charset="0"/>
              </a:rPr>
              <a:t>th</a:t>
            </a:r>
            <a:r>
              <a:rPr lang="en-GB" sz="1200" dirty="0">
                <a:effectLst/>
                <a:latin typeface="Montserrat" panose="00000500000000000000" pitchFamily="2" charset="0"/>
                <a:ea typeface="Calibri" panose="020F0502020204030204" pitchFamily="34" charset="0"/>
                <a:cs typeface="Times New Roman" panose="02020603050405020304" pitchFamily="18" charset="0"/>
              </a:rPr>
              <a:t> January 2026				Term 3 starts				</a:t>
            </a:r>
          </a:p>
        </p:txBody>
      </p:sp>
      <p:pic>
        <p:nvPicPr>
          <p:cNvPr id="5" name="Picture 4">
            <a:extLst>
              <a:ext uri="{FF2B5EF4-FFF2-40B4-BE49-F238E27FC236}">
                <a16:creationId xmlns:a16="http://schemas.microsoft.com/office/drawing/2014/main" id="{C7A7813B-89DD-815C-2106-FA6784A444AE}"/>
              </a:ext>
            </a:extLst>
          </p:cNvPr>
          <p:cNvPicPr>
            <a:picLocks noChangeAspect="1"/>
          </p:cNvPicPr>
          <p:nvPr/>
        </p:nvPicPr>
        <p:blipFill>
          <a:blip r:embed="rId2"/>
          <a:stretch>
            <a:fillRect/>
          </a:stretch>
        </p:blipFill>
        <p:spPr>
          <a:xfrm>
            <a:off x="166060" y="4387180"/>
            <a:ext cx="2073592" cy="515739"/>
          </a:xfrm>
          <a:prstGeom prst="rect">
            <a:avLst/>
          </a:prstGeom>
        </p:spPr>
      </p:pic>
    </p:spTree>
    <p:extLst>
      <p:ext uri="{BB962C8B-B14F-4D97-AF65-F5344CB8AC3E}">
        <p14:creationId xmlns:p14="http://schemas.microsoft.com/office/powerpoint/2010/main" val="221703286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682</TotalTime>
  <Words>1137</Words>
  <Application>Microsoft Office PowerPoint</Application>
  <PresentationFormat>On-screen Show (4:3)</PresentationFormat>
  <Paragraphs>60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Montserrat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Keeli Hutchinson</dc:creator>
  <cp:lastModifiedBy>Keeli Hutchinson</cp:lastModifiedBy>
  <cp:revision>2</cp:revision>
  <dcterms:created xsi:type="dcterms:W3CDTF">2022-09-09T06:56:40Z</dcterms:created>
  <dcterms:modified xsi:type="dcterms:W3CDTF">2025-09-19T14:08:14Z</dcterms:modified>
</cp:coreProperties>
</file>